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62" r:id="rId2"/>
    <p:sldId id="261" r:id="rId3"/>
    <p:sldId id="263" r:id="rId4"/>
    <p:sldId id="270" r:id="rId5"/>
    <p:sldId id="271" r:id="rId6"/>
    <p:sldId id="272" r:id="rId7"/>
    <p:sldId id="269" r:id="rId8"/>
    <p:sldId id="284" r:id="rId9"/>
    <p:sldId id="260" r:id="rId10"/>
    <p:sldId id="264" r:id="rId11"/>
    <p:sldId id="277" r:id="rId12"/>
    <p:sldId id="278" r:id="rId13"/>
    <p:sldId id="279" r:id="rId14"/>
    <p:sldId id="280" r:id="rId15"/>
    <p:sldId id="281" r:id="rId16"/>
    <p:sldId id="274" r:id="rId17"/>
    <p:sldId id="276" r:id="rId18"/>
    <p:sldId id="285" r:id="rId19"/>
    <p:sldId id="286" r:id="rId20"/>
    <p:sldId id="287" r:id="rId21"/>
    <p:sldId id="273" r:id="rId22"/>
    <p:sldId id="283" r:id="rId23"/>
    <p:sldId id="275" r:id="rId24"/>
    <p:sldId id="282" r:id="rId2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286E60B-8F27-4A5F-9550-F9381F370606}">
          <p14:sldIdLst>
            <p14:sldId id="262"/>
            <p14:sldId id="261"/>
          </p14:sldIdLst>
        </p14:section>
        <p14:section name="Présentation du formula student" id="{2B503C2D-2F69-421B-B2E9-38ABD1D7263D}">
          <p14:sldIdLst>
            <p14:sldId id="263"/>
            <p14:sldId id="270"/>
            <p14:sldId id="271"/>
            <p14:sldId id="272"/>
            <p14:sldId id="269"/>
            <p14:sldId id="284"/>
          </p14:sldIdLst>
        </p14:section>
        <p14:section name="DashBoard" id="{0B0A2B66-A929-44E9-A2E8-A7C1233D2A6F}">
          <p14:sldIdLst>
            <p14:sldId id="260"/>
          </p14:sldIdLst>
        </p14:section>
        <p14:section name="Conception détaillée" id="{F4BDCC57-B5A4-4F9F-80F2-B3176B02FB4D}">
          <p14:sldIdLst>
            <p14:sldId id="264"/>
            <p14:sldId id="277"/>
            <p14:sldId id="278"/>
            <p14:sldId id="279"/>
            <p14:sldId id="280"/>
            <p14:sldId id="281"/>
          </p14:sldIdLst>
        </p14:section>
        <p14:section name="Fabrication" id="{BF57130D-8BE5-4D6B-930A-B38994399B44}">
          <p14:sldIdLst>
            <p14:sldId id="274"/>
            <p14:sldId id="276"/>
            <p14:sldId id="285"/>
            <p14:sldId id="286"/>
            <p14:sldId id="287"/>
          </p14:sldIdLst>
        </p14:section>
        <p14:section name="Gestion de projet" id="{CB8DA3D0-D7FE-4224-A8EB-6ACFE872154C}">
          <p14:sldIdLst>
            <p14:sldId id="273"/>
            <p14:sldId id="283"/>
          </p14:sldIdLst>
        </p14:section>
        <p14:section name="Conclusion" id="{F40D6301-3D2A-4A25-9ECD-3F499A5869BE}">
          <p14:sldIdLst>
            <p14:sldId id="275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B050"/>
    <a:srgbClr val="9F9C9C"/>
    <a:srgbClr val="CC3300"/>
    <a:srgbClr val="FF66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E3FDE45-AF77-4B5C-9715-49D594BDF05E}" styleName="Style léger 1 - Accentuation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93D81CF-94F2-401A-BA57-92F5A7B2D0C5}" styleName="Style moyen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8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8" y="38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ameiro%20Nicolas\Documents\EPSA\STUF2019\RSP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fr-FR" sz="2800">
                <a:solidFill>
                  <a:srgbClr val="FF0000"/>
                </a:solidFill>
                <a:latin typeface="Century Gothic" panose="020B0502020202020204" pitchFamily="34" charset="0"/>
              </a:rPr>
              <a:t>Statistique Fabrication</a:t>
            </a:r>
          </a:p>
        </c:rich>
      </c:tx>
      <c:layout>
        <c:manualLayout>
          <c:xMode val="edge"/>
          <c:yMode val="edge"/>
          <c:x val="1.6256233567750657E-2"/>
          <c:y val="1.918465227817745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view3D>
      <c:rotX val="15"/>
      <c:rotY val="2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4.1163919663657247E-2"/>
          <c:y val="0.19527710115372268"/>
          <c:w val="0.85356459289833519"/>
          <c:h val="0.59775505507808979"/>
        </c:manualLayout>
      </c:layout>
      <c:bar3DChart>
        <c:barDir val="col"/>
        <c:grouping val="standard"/>
        <c:varyColors val="0"/>
        <c:ser>
          <c:idx val="0"/>
          <c:order val="0"/>
          <c:tx>
            <c:strRef>
              <c:f>Statistiques!$B$5</c:f>
              <c:strCache>
                <c:ptCount val="1"/>
                <c:pt idx="0">
                  <c:v>La Mache Laser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Statistiques!$A$6:$A$16</c:f>
              <c:strCache>
                <c:ptCount val="11"/>
                <c:pt idx="0">
                  <c:v>Pas de MEP</c:v>
                </c:pt>
                <c:pt idx="1">
                  <c:v>MEP en cours</c:v>
                </c:pt>
                <c:pt idx="2">
                  <c:v>MEP terminée à vérifier </c:v>
                </c:pt>
                <c:pt idx="3">
                  <c:v>MEP vérifiée</c:v>
                </c:pt>
                <c:pt idx="4">
                  <c:v>Brut approvisionné</c:v>
                </c:pt>
                <c:pt idx="5">
                  <c:v>MEP validée</c:v>
                </c:pt>
                <c:pt idx="6">
                  <c:v>En production</c:v>
                </c:pt>
                <c:pt idx="7">
                  <c:v>Production terminée</c:v>
                </c:pt>
                <c:pt idx="8">
                  <c:v>Pièce vérifiée</c:v>
                </c:pt>
                <c:pt idx="9">
                  <c:v>Pièce pesée</c:v>
                </c:pt>
                <c:pt idx="10">
                  <c:v>En kit de montage</c:v>
                </c:pt>
              </c:strCache>
            </c:strRef>
          </c:cat>
          <c:val>
            <c:numRef>
              <c:f>Statistiques!$B$6:$B$16</c:f>
              <c:numCache>
                <c:formatCode>General</c:formatCode>
                <c:ptCount val="11"/>
                <c:pt idx="0">
                  <c:v>#N/A</c:v>
                </c:pt>
                <c:pt idx="1">
                  <c:v>#N/A</c:v>
                </c:pt>
                <c:pt idx="2">
                  <c:v>#N/A</c:v>
                </c:pt>
                <c:pt idx="3">
                  <c:v>#N/A</c:v>
                </c:pt>
                <c:pt idx="4">
                  <c:v>#N/A</c:v>
                </c:pt>
                <c:pt idx="5">
                  <c:v>27</c:v>
                </c:pt>
                <c:pt idx="6">
                  <c:v>31</c:v>
                </c:pt>
                <c:pt idx="7">
                  <c:v>#N/A</c:v>
                </c:pt>
                <c:pt idx="8">
                  <c:v>6</c:v>
                </c:pt>
                <c:pt idx="9">
                  <c:v>8</c:v>
                </c:pt>
                <c:pt idx="10">
                  <c:v>#N/A</c:v>
                </c:pt>
              </c:numCache>
            </c:numRef>
          </c:val>
        </c:ser>
        <c:ser>
          <c:idx val="1"/>
          <c:order val="1"/>
          <c:tx>
            <c:strRef>
              <c:f>Statistiques!$C$5</c:f>
              <c:strCache>
                <c:ptCount val="1"/>
                <c:pt idx="0">
                  <c:v>Boisard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Statistiques!$A$6:$A$16</c:f>
              <c:strCache>
                <c:ptCount val="11"/>
                <c:pt idx="0">
                  <c:v>Pas de MEP</c:v>
                </c:pt>
                <c:pt idx="1">
                  <c:v>MEP en cours</c:v>
                </c:pt>
                <c:pt idx="2">
                  <c:v>MEP terminée à vérifier </c:v>
                </c:pt>
                <c:pt idx="3">
                  <c:v>MEP vérifiée</c:v>
                </c:pt>
                <c:pt idx="4">
                  <c:v>Brut approvisionné</c:v>
                </c:pt>
                <c:pt idx="5">
                  <c:v>MEP validée</c:v>
                </c:pt>
                <c:pt idx="6">
                  <c:v>En production</c:v>
                </c:pt>
                <c:pt idx="7">
                  <c:v>Production terminée</c:v>
                </c:pt>
                <c:pt idx="8">
                  <c:v>Pièce vérifiée</c:v>
                </c:pt>
                <c:pt idx="9">
                  <c:v>Pièce pesée</c:v>
                </c:pt>
                <c:pt idx="10">
                  <c:v>En kit de montage</c:v>
                </c:pt>
              </c:strCache>
            </c:strRef>
          </c:cat>
          <c:val>
            <c:numRef>
              <c:f>Statistiques!$C$6:$C$16</c:f>
              <c:numCache>
                <c:formatCode>General</c:formatCode>
                <c:ptCount val="11"/>
                <c:pt idx="0">
                  <c:v>#N/A</c:v>
                </c:pt>
                <c:pt idx="1">
                  <c:v>6</c:v>
                </c:pt>
                <c:pt idx="2">
                  <c:v>#N/A</c:v>
                </c:pt>
                <c:pt idx="3">
                  <c:v>#N/A</c:v>
                </c:pt>
                <c:pt idx="4">
                  <c:v>#N/A</c:v>
                </c:pt>
                <c:pt idx="5">
                  <c:v>3</c:v>
                </c:pt>
                <c:pt idx="6">
                  <c:v>16</c:v>
                </c:pt>
                <c:pt idx="7">
                  <c:v>#N/A</c:v>
                </c:pt>
                <c:pt idx="8">
                  <c:v>1</c:v>
                </c:pt>
                <c:pt idx="9">
                  <c:v>1</c:v>
                </c:pt>
                <c:pt idx="10">
                  <c:v>#N/A</c:v>
                </c:pt>
              </c:numCache>
            </c:numRef>
          </c:val>
        </c:ser>
        <c:ser>
          <c:idx val="2"/>
          <c:order val="2"/>
          <c:tx>
            <c:strRef>
              <c:f>Statistiques!$D$5</c:f>
              <c:strCache>
                <c:ptCount val="1"/>
                <c:pt idx="0">
                  <c:v>La Mache Prod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Statistiques!$A$6:$A$16</c:f>
              <c:strCache>
                <c:ptCount val="11"/>
                <c:pt idx="0">
                  <c:v>Pas de MEP</c:v>
                </c:pt>
                <c:pt idx="1">
                  <c:v>MEP en cours</c:v>
                </c:pt>
                <c:pt idx="2">
                  <c:v>MEP terminée à vérifier </c:v>
                </c:pt>
                <c:pt idx="3">
                  <c:v>MEP vérifiée</c:v>
                </c:pt>
                <c:pt idx="4">
                  <c:v>Brut approvisionné</c:v>
                </c:pt>
                <c:pt idx="5">
                  <c:v>MEP validée</c:v>
                </c:pt>
                <c:pt idx="6">
                  <c:v>En production</c:v>
                </c:pt>
                <c:pt idx="7">
                  <c:v>Production terminée</c:v>
                </c:pt>
                <c:pt idx="8">
                  <c:v>Pièce vérifiée</c:v>
                </c:pt>
                <c:pt idx="9">
                  <c:v>Pièce pesée</c:v>
                </c:pt>
                <c:pt idx="10">
                  <c:v>En kit de montage</c:v>
                </c:pt>
              </c:strCache>
            </c:strRef>
          </c:cat>
          <c:val>
            <c:numRef>
              <c:f>Statistiques!$D$6:$D$16</c:f>
              <c:numCache>
                <c:formatCode>General</c:formatCode>
                <c:ptCount val="11"/>
                <c:pt idx="0">
                  <c:v>1</c:v>
                </c:pt>
                <c:pt idx="1">
                  <c:v>#N/A</c:v>
                </c:pt>
                <c:pt idx="2">
                  <c:v>#N/A</c:v>
                </c:pt>
                <c:pt idx="3">
                  <c:v>#N/A</c:v>
                </c:pt>
                <c:pt idx="4">
                  <c:v>#N/A</c:v>
                </c:pt>
                <c:pt idx="5">
                  <c:v>4</c:v>
                </c:pt>
                <c:pt idx="6">
                  <c:v>14</c:v>
                </c:pt>
                <c:pt idx="7">
                  <c:v>#N/A</c:v>
                </c:pt>
                <c:pt idx="8">
                  <c:v>#N/A</c:v>
                </c:pt>
                <c:pt idx="9">
                  <c:v>#N/A</c:v>
                </c:pt>
                <c:pt idx="10">
                  <c:v>#N/A</c:v>
                </c:pt>
              </c:numCache>
            </c:numRef>
          </c:val>
        </c:ser>
        <c:ser>
          <c:idx val="3"/>
          <c:order val="3"/>
          <c:tx>
            <c:strRef>
              <c:f>Statistiques!$E$5</c:f>
              <c:strCache>
                <c:ptCount val="1"/>
                <c:pt idx="0">
                  <c:v>Alpen'Tech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Statistiques!$A$6:$A$16</c:f>
              <c:strCache>
                <c:ptCount val="11"/>
                <c:pt idx="0">
                  <c:v>Pas de MEP</c:v>
                </c:pt>
                <c:pt idx="1">
                  <c:v>MEP en cours</c:v>
                </c:pt>
                <c:pt idx="2">
                  <c:v>MEP terminée à vérifier </c:v>
                </c:pt>
                <c:pt idx="3">
                  <c:v>MEP vérifiée</c:v>
                </c:pt>
                <c:pt idx="4">
                  <c:v>Brut approvisionné</c:v>
                </c:pt>
                <c:pt idx="5">
                  <c:v>MEP validée</c:v>
                </c:pt>
                <c:pt idx="6">
                  <c:v>En production</c:v>
                </c:pt>
                <c:pt idx="7">
                  <c:v>Production terminée</c:v>
                </c:pt>
                <c:pt idx="8">
                  <c:v>Pièce vérifiée</c:v>
                </c:pt>
                <c:pt idx="9">
                  <c:v>Pièce pesée</c:v>
                </c:pt>
                <c:pt idx="10">
                  <c:v>En kit de montage</c:v>
                </c:pt>
              </c:strCache>
            </c:strRef>
          </c:cat>
          <c:val>
            <c:numRef>
              <c:f>Statistiques!$E$6:$E$16</c:f>
              <c:numCache>
                <c:formatCode>General</c:formatCode>
                <c:ptCount val="11"/>
                <c:pt idx="0">
                  <c:v>#N/A</c:v>
                </c:pt>
                <c:pt idx="1">
                  <c:v>#N/A</c:v>
                </c:pt>
                <c:pt idx="2">
                  <c:v>#N/A</c:v>
                </c:pt>
                <c:pt idx="3">
                  <c:v>#N/A</c:v>
                </c:pt>
                <c:pt idx="4">
                  <c:v>#N/A</c:v>
                </c:pt>
                <c:pt idx="5">
                  <c:v>#N/A</c:v>
                </c:pt>
                <c:pt idx="6">
                  <c:v>6</c:v>
                </c:pt>
                <c:pt idx="7">
                  <c:v>#N/A</c:v>
                </c:pt>
                <c:pt idx="8">
                  <c:v>#N/A</c:v>
                </c:pt>
                <c:pt idx="9">
                  <c:v>#N/A</c:v>
                </c:pt>
                <c:pt idx="10">
                  <c:v>#N/A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00"/>
        <c:shape val="box"/>
        <c:axId val="1525787968"/>
        <c:axId val="1525784704"/>
        <c:axId val="1522960928"/>
      </c:bar3DChart>
      <c:catAx>
        <c:axId val="1525787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25784704"/>
        <c:crosses val="autoZero"/>
        <c:auto val="1"/>
        <c:lblAlgn val="ctr"/>
        <c:lblOffset val="100"/>
        <c:noMultiLvlLbl val="0"/>
      </c:catAx>
      <c:valAx>
        <c:axId val="1525784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25787968"/>
        <c:crosses val="autoZero"/>
        <c:crossBetween val="between"/>
      </c:valAx>
      <c:serAx>
        <c:axId val="1522960928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25784704"/>
        <c:crosses val="autoZero"/>
      </c:ser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17689921387307767"/>
          <c:y val="0.13052757793764988"/>
          <c:w val="0.64620157225384467"/>
          <c:h val="5.496157404784833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27232B-822F-49DD-B1D1-698EAD63B50B}" type="datetimeFigureOut">
              <a:rPr lang="fr-FR" smtClean="0"/>
              <a:t>28/01/2019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FEE9C1-FAC1-4354-8920-54967F26A7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987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856E9-C172-43FF-9EBE-AF8CA8940D1B}" type="slidenum">
              <a:rPr lang="de-DE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88002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856E9-C172-43FF-9EBE-AF8CA8940D1B}" type="slidenum">
              <a:rPr lang="de-DE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99255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856E9-C172-43FF-9EBE-AF8CA8940D1B}" type="slidenum">
              <a:rPr lang="de-DE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89711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856E9-C172-43FF-9EBE-AF8CA8940D1B}" type="slidenum">
              <a:rPr lang="de-DE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59938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856E9-C172-43FF-9EBE-AF8CA8940D1B}" type="slidenum">
              <a:rPr lang="de-DE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04723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856E9-C172-43FF-9EBE-AF8CA8940D1B}" type="slidenum">
              <a:rPr lang="de-DE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3730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47A9E-8EC1-4C3B-B71A-F113FF9F93FD}" type="datetimeFigureOut">
              <a:rPr lang="fr-FR" smtClean="0"/>
              <a:t>28/01/2019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99280-AEC5-4548-B0C3-BE7B0D4D25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8824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47A9E-8EC1-4C3B-B71A-F113FF9F93FD}" type="datetimeFigureOut">
              <a:rPr lang="fr-FR" smtClean="0"/>
              <a:t>28/01/2019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99280-AEC5-4548-B0C3-BE7B0D4D25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7513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47A9E-8EC1-4C3B-B71A-F113FF9F93FD}" type="datetimeFigureOut">
              <a:rPr lang="fr-FR" smtClean="0"/>
              <a:t>28/01/2019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99280-AEC5-4548-B0C3-BE7B0D4D25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8234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47A9E-8EC1-4C3B-B71A-F113FF9F93FD}" type="datetimeFigureOut">
              <a:rPr lang="fr-FR" smtClean="0"/>
              <a:t>28/01/2019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99280-AEC5-4548-B0C3-BE7B0D4D25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49263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47A9E-8EC1-4C3B-B71A-F113FF9F93FD}" type="datetimeFigureOut">
              <a:rPr lang="fr-FR" smtClean="0"/>
              <a:t>28/01/2019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99280-AEC5-4548-B0C3-BE7B0D4D25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8069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47A9E-8EC1-4C3B-B71A-F113FF9F93FD}" type="datetimeFigureOut">
              <a:rPr lang="fr-FR" smtClean="0"/>
              <a:t>28/01/2019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99280-AEC5-4548-B0C3-BE7B0D4D25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0356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47A9E-8EC1-4C3B-B71A-F113FF9F93FD}" type="datetimeFigureOut">
              <a:rPr lang="fr-FR" smtClean="0"/>
              <a:t>28/01/2019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99280-AEC5-4548-B0C3-BE7B0D4D25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1226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47A9E-8EC1-4C3B-B71A-F113FF9F93FD}" type="datetimeFigureOut">
              <a:rPr lang="fr-FR" smtClean="0"/>
              <a:t>28/01/2019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99280-AEC5-4548-B0C3-BE7B0D4D25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5487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47A9E-8EC1-4C3B-B71A-F113FF9F93FD}" type="datetimeFigureOut">
              <a:rPr lang="fr-FR" smtClean="0"/>
              <a:t>28/01/2019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99280-AEC5-4548-B0C3-BE7B0D4D25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8432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47A9E-8EC1-4C3B-B71A-F113FF9F93FD}" type="datetimeFigureOut">
              <a:rPr lang="fr-FR" smtClean="0"/>
              <a:t>28/01/2019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99280-AEC5-4548-B0C3-BE7B0D4D25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5956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47A9E-8EC1-4C3B-B71A-F113FF9F93FD}" type="datetimeFigureOut">
              <a:rPr lang="fr-FR" smtClean="0"/>
              <a:t>28/01/2019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99280-AEC5-4548-B0C3-BE7B0D4D25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8805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347A9E-8EC1-4C3B-B71A-F113FF9F93FD}" type="datetimeFigureOut">
              <a:rPr lang="fr-FR" smtClean="0"/>
              <a:t>28/01/2019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599280-AEC5-4548-B0C3-BE7B0D4D25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805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123959"/>
            <a:ext cx="10515600" cy="2212565"/>
          </a:xfrm>
        </p:spPr>
      </p:pic>
      <p:cxnSp>
        <p:nvCxnSpPr>
          <p:cNvPr id="6" name="Connecteur droit 5"/>
          <p:cNvCxnSpPr/>
          <p:nvPr/>
        </p:nvCxnSpPr>
        <p:spPr>
          <a:xfrm flipV="1">
            <a:off x="2630905" y="3965608"/>
            <a:ext cx="6930190" cy="288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/>
          <p:cNvSpPr txBox="1"/>
          <p:nvPr/>
        </p:nvSpPr>
        <p:spPr>
          <a:xfrm>
            <a:off x="4387516" y="4421438"/>
            <a:ext cx="34169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>
                <a:latin typeface="Century Gothic" panose="020B0502020202020204" pitchFamily="34" charset="0"/>
              </a:rPr>
              <a:t>Mardi 29 Janvier 2019</a:t>
            </a:r>
            <a:endParaRPr lang="fr-FR" sz="24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904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645921"/>
            <a:ext cx="10515600" cy="215392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Définition du </a:t>
            </a:r>
            <a:r>
              <a:rPr lang="fr-FR" b="1" dirty="0" smtClean="0"/>
              <a:t>besoin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Réalisation des </a:t>
            </a:r>
            <a:r>
              <a:rPr lang="fr-FR" b="1" dirty="0" smtClean="0"/>
              <a:t>cahiers des charges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Choix des </a:t>
            </a:r>
            <a:r>
              <a:rPr lang="fr-FR" b="1" dirty="0" smtClean="0"/>
              <a:t>matériaux</a:t>
            </a:r>
            <a:r>
              <a:rPr lang="fr-FR" dirty="0" smtClean="0"/>
              <a:t> et </a:t>
            </a:r>
            <a:r>
              <a:rPr lang="fr-FR" b="1" dirty="0" err="1" smtClean="0"/>
              <a:t>process</a:t>
            </a:r>
            <a:r>
              <a:rPr lang="fr-FR" dirty="0" smtClean="0"/>
              <a:t> de fabrication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Premiers </a:t>
            </a:r>
            <a:r>
              <a:rPr lang="fr-FR" b="1" dirty="0" smtClean="0"/>
              <a:t>dimensionnements</a:t>
            </a:r>
            <a:endParaRPr lang="fr-FR" b="1" dirty="0"/>
          </a:p>
        </p:txBody>
      </p:sp>
      <p:sp>
        <p:nvSpPr>
          <p:cNvPr id="4" name="Rectangle 3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 smtClean="0">
                <a:latin typeface="Century Gothic" panose="020B0502020202020204" pitchFamily="34" charset="0"/>
              </a:rPr>
              <a:t>2. Bilan Conception détaillée| 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Retour sur la conception préliminaire</a:t>
            </a:r>
            <a:endParaRPr lang="fr-F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8" name="Groupe 7"/>
          <p:cNvGrpSpPr/>
          <p:nvPr/>
        </p:nvGrpSpPr>
        <p:grpSpPr>
          <a:xfrm>
            <a:off x="1031241" y="4302760"/>
            <a:ext cx="9819639" cy="1788110"/>
            <a:chOff x="1031241" y="4302760"/>
            <a:chExt cx="9819639" cy="1788110"/>
          </a:xfrm>
        </p:grpSpPr>
        <p:pic>
          <p:nvPicPr>
            <p:cNvPr id="2" name="Image 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63025" y="4302760"/>
              <a:ext cx="1787855" cy="1787855"/>
            </a:xfrm>
            <a:prstGeom prst="rect">
              <a:avLst/>
            </a:prstGeom>
          </p:spPr>
        </p:pic>
        <p:pic>
          <p:nvPicPr>
            <p:cNvPr id="5" name="Image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7186" y="4302760"/>
              <a:ext cx="1788110" cy="1788110"/>
            </a:xfrm>
            <a:prstGeom prst="rect">
              <a:avLst/>
            </a:prstGeom>
          </p:spPr>
        </p:pic>
        <p:pic>
          <p:nvPicPr>
            <p:cNvPr id="6" name="Image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31602" y="4302760"/>
              <a:ext cx="1787855" cy="1787855"/>
            </a:xfrm>
            <a:prstGeom prst="rect">
              <a:avLst/>
            </a:prstGeom>
          </p:spPr>
        </p:pic>
        <p:pic>
          <p:nvPicPr>
            <p:cNvPr id="7" name="Image 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1241" y="4360371"/>
              <a:ext cx="1672632" cy="16726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62658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/>
          <p:cNvSpPr txBox="1"/>
          <p:nvPr>
            <p:extLst/>
          </p:nvPr>
        </p:nvSpPr>
        <p:spPr>
          <a:xfrm>
            <a:off x="4572000" y="3200400"/>
            <a:ext cx="3048000" cy="45720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11</a:t>
            </a:fld>
            <a:endParaRPr lang="de-DE"/>
          </a:p>
        </p:txBody>
      </p:sp>
      <p:sp>
        <p:nvSpPr>
          <p:cNvPr id="8" name="Rectangle 7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 smtClean="0">
                <a:latin typeface="Century Gothic" panose="020B0502020202020204" pitchFamily="34" charset="0"/>
              </a:rPr>
              <a:t>2. Bilan Conception détaillée| 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Cas de charges</a:t>
            </a:r>
            <a:endParaRPr lang="fr-F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06" y="1696073"/>
            <a:ext cx="5791705" cy="79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619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/>
          <p:cNvSpPr txBox="1"/>
          <p:nvPr>
            <p:extLst/>
          </p:nvPr>
        </p:nvSpPr>
        <p:spPr>
          <a:xfrm>
            <a:off x="4572000" y="3200400"/>
            <a:ext cx="3048000" cy="45720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12</a:t>
            </a:fld>
            <a:endParaRPr lang="de-DE"/>
          </a:p>
        </p:txBody>
      </p:sp>
      <p:sp>
        <p:nvSpPr>
          <p:cNvPr id="8" name="Rectangle 7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 smtClean="0">
                <a:latin typeface="Century Gothic" panose="020B0502020202020204" pitchFamily="34" charset="0"/>
              </a:rPr>
              <a:t>2. Bilan Conception détaillée| 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Suspensions</a:t>
            </a:r>
            <a:endParaRPr lang="fr-F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5946" y="2934393"/>
            <a:ext cx="4421658" cy="3205508"/>
          </a:xfrm>
          <a:prstGeom prst="rect">
            <a:avLst/>
          </a:prstGeom>
        </p:spPr>
      </p:pic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550906" y="1529541"/>
            <a:ext cx="11090189" cy="972589"/>
          </a:xfrm>
        </p:spPr>
        <p:txBody>
          <a:bodyPr>
            <a:normAutofit fontScale="775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Travail à partir des enveloppes volumique héritée de la conception préliminaire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Dimensionnement par </a:t>
            </a:r>
            <a:r>
              <a:rPr lang="fr-FR" b="1" dirty="0" smtClean="0"/>
              <a:t>simulation numérique</a:t>
            </a:r>
            <a:endParaRPr lang="fr-FR" b="1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415" y="2934393"/>
            <a:ext cx="4996084" cy="3205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33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/>
          <p:cNvSpPr txBox="1"/>
          <p:nvPr>
            <p:extLst/>
          </p:nvPr>
        </p:nvSpPr>
        <p:spPr>
          <a:xfrm>
            <a:off x="4572000" y="3200400"/>
            <a:ext cx="3048000" cy="45720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13</a:t>
            </a:fld>
            <a:endParaRPr lang="de-DE"/>
          </a:p>
        </p:txBody>
      </p:sp>
      <p:sp>
        <p:nvSpPr>
          <p:cNvPr id="8" name="Rectangle 7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 smtClean="0">
                <a:latin typeface="Century Gothic" panose="020B0502020202020204" pitchFamily="34" charset="0"/>
              </a:rPr>
              <a:t>2. Bilan Conception détaillée| 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Roue équipée</a:t>
            </a:r>
            <a:endParaRPr lang="fr-F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550906" y="1529541"/>
            <a:ext cx="11090189" cy="972589"/>
          </a:xfrm>
        </p:spPr>
        <p:txBody>
          <a:bodyPr>
            <a:normAutofit fontScale="775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Travail à partir des enveloppes volumique héritée de la conception préliminaire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Dimensionnement par </a:t>
            </a:r>
            <a:r>
              <a:rPr lang="fr-FR" b="1" dirty="0" smtClean="0"/>
              <a:t>simulation numérique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3240119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/>
          <p:cNvSpPr txBox="1"/>
          <p:nvPr>
            <p:extLst/>
          </p:nvPr>
        </p:nvSpPr>
        <p:spPr>
          <a:xfrm>
            <a:off x="4572000" y="3200400"/>
            <a:ext cx="3048000" cy="45720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14</a:t>
            </a:fld>
            <a:endParaRPr lang="de-DE"/>
          </a:p>
        </p:txBody>
      </p:sp>
      <p:sp>
        <p:nvSpPr>
          <p:cNvPr id="8" name="Rectangle 7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 smtClean="0">
                <a:latin typeface="Century Gothic" panose="020B0502020202020204" pitchFamily="34" charset="0"/>
              </a:rPr>
              <a:t>2. Bilan Conception détaillée| 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Barre anti roulis</a:t>
            </a:r>
            <a:endParaRPr lang="fr-F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550906" y="1529541"/>
            <a:ext cx="11090189" cy="972589"/>
          </a:xfrm>
        </p:spPr>
        <p:txBody>
          <a:bodyPr>
            <a:normAutofit fontScale="775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Travail à partir des enveloppes volumique héritée de la conception préliminaire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Dimensionnement par </a:t>
            </a:r>
            <a:r>
              <a:rPr lang="fr-FR" b="1" dirty="0" smtClean="0"/>
              <a:t>simulation numérique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246510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/>
          <p:cNvSpPr txBox="1"/>
          <p:nvPr>
            <p:extLst/>
          </p:nvPr>
        </p:nvSpPr>
        <p:spPr>
          <a:xfrm>
            <a:off x="4572000" y="3200400"/>
            <a:ext cx="3048000" cy="45720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15</a:t>
            </a:fld>
            <a:endParaRPr lang="de-DE"/>
          </a:p>
        </p:txBody>
      </p:sp>
      <p:sp>
        <p:nvSpPr>
          <p:cNvPr id="8" name="Rectangle 7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 smtClean="0">
                <a:latin typeface="Century Gothic" panose="020B0502020202020204" pitchFamily="34" charset="0"/>
              </a:rPr>
              <a:t>2. Bilan Conception détaillée| 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Système de freinage</a:t>
            </a:r>
            <a:endParaRPr lang="fr-F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550906" y="1529541"/>
            <a:ext cx="11090189" cy="972589"/>
          </a:xfrm>
        </p:spPr>
        <p:txBody>
          <a:bodyPr>
            <a:normAutofit fontScale="775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Travail à partir des enveloppes volumique héritée de la conception préliminaire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Dimensionnement par </a:t>
            </a:r>
            <a:r>
              <a:rPr lang="fr-FR" b="1" dirty="0" smtClean="0"/>
              <a:t>simulation numérique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765760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 smtClean="0">
                <a:latin typeface="Century Gothic" panose="020B0502020202020204" pitchFamily="34" charset="0"/>
              </a:rPr>
              <a:t>3. Phase de fabrication| 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Référentiel Standard de Production</a:t>
            </a:r>
            <a:endParaRPr lang="fr-F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graphicFrame>
        <p:nvGraphicFramePr>
          <p:cNvPr id="5" name="Espace réservé du contenu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8558121"/>
              </p:ext>
            </p:extLst>
          </p:nvPr>
        </p:nvGraphicFramePr>
        <p:xfrm>
          <a:off x="550905" y="1445741"/>
          <a:ext cx="11090189" cy="4887096"/>
        </p:xfrm>
        <a:graphic>
          <a:graphicData uri="http://schemas.openxmlformats.org/drawingml/2006/table">
            <a:tbl>
              <a:tblPr/>
              <a:tblGrid>
                <a:gridCol w="1828275"/>
                <a:gridCol w="1928728"/>
                <a:gridCol w="1928728"/>
                <a:gridCol w="1928728"/>
                <a:gridCol w="1928728"/>
                <a:gridCol w="1547002"/>
              </a:tblGrid>
              <a:tr h="315934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Statue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La Mache Laser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Boisard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La Mache Prod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Alpen'Tech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1" i="1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Qualité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1880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Pas de MEP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0 étoile verte</a:t>
                      </a:r>
                    </a:p>
                  </a:txBody>
                  <a:tcPr marL="5860" marR="5860" marT="586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0"/>
                    </a:solidFill>
                  </a:tcPr>
                </a:tc>
              </a:tr>
              <a:tr h="371880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MEP en cours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6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 étoiles vertes</a:t>
                      </a:r>
                    </a:p>
                  </a:txBody>
                  <a:tcPr marL="5860" marR="5860" marT="586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0"/>
                    </a:solidFill>
                  </a:tcPr>
                </a:tc>
              </a:tr>
              <a:tr h="371880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MEP terminée à vérifier 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3 étoiles vertes</a:t>
                      </a:r>
                    </a:p>
                  </a:txBody>
                  <a:tcPr marL="5860" marR="5860" marT="586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0"/>
                    </a:solidFill>
                  </a:tcPr>
                </a:tc>
              </a:tr>
              <a:tr h="371880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MEP vérifiée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4 étoiles vertes</a:t>
                      </a:r>
                    </a:p>
                  </a:txBody>
                  <a:tcPr marL="5860" marR="5860" marT="586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0"/>
                    </a:solidFill>
                  </a:tcPr>
                </a:tc>
              </a:tr>
              <a:tr h="371880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Brut approvisionné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0 étoile bleue</a:t>
                      </a:r>
                    </a:p>
                  </a:txBody>
                  <a:tcPr marL="5860" marR="5860" marT="586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</a:tr>
              <a:tr h="371880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MEP validée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27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3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4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 étoile bleue</a:t>
                      </a:r>
                    </a:p>
                  </a:txBody>
                  <a:tcPr marL="5860" marR="5860" marT="586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</a:tr>
              <a:tr h="480482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En production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31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16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14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6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 étoiles bleues</a:t>
                      </a:r>
                      <a:b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</a:br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/>
                      </a:r>
                      <a:b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</a:br>
                      <a:endParaRPr lang="fr-FR" sz="9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5860" marR="5860" marT="586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</a:tr>
              <a:tr h="371880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Production terminée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3 étoiles bleues</a:t>
                      </a:r>
                    </a:p>
                  </a:txBody>
                  <a:tcPr marL="5860" marR="5860" marT="586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</a:tr>
              <a:tr h="371880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Pièce vérifiée</a:t>
                      </a:r>
                    </a:p>
                  </a:txBody>
                  <a:tcPr marL="5860" marR="5860" marT="586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6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4 étoiles bleues</a:t>
                      </a:r>
                    </a:p>
                  </a:txBody>
                  <a:tcPr marL="5860" marR="5860" marT="586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</a:tr>
              <a:tr h="371880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Pièce pesée</a:t>
                      </a:r>
                    </a:p>
                  </a:txBody>
                  <a:tcPr marL="5860" marR="5860" marT="586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8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5 étoiles bleues</a:t>
                      </a:r>
                    </a:p>
                  </a:txBody>
                  <a:tcPr marL="5860" marR="5860" marT="586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</a:tr>
              <a:tr h="371880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En kit de montage</a:t>
                      </a:r>
                    </a:p>
                  </a:txBody>
                  <a:tcPr marL="5860" marR="5860" marT="586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#N/A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0 étoile rouge</a:t>
                      </a:r>
                    </a:p>
                  </a:txBody>
                  <a:tcPr marL="5860" marR="5860" marT="586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9999"/>
                    </a:solidFill>
                  </a:tcPr>
                </a:tc>
              </a:tr>
              <a:tr h="371880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ICO spé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b="1" i="1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224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b="1" i="1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51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b="1" i="1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218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900" b="1" i="1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60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 </a:t>
                      </a:r>
                    </a:p>
                  </a:txBody>
                  <a:tcPr marL="5860" marR="5860" marT="58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3265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>
                <a:latin typeface="Century Gothic" panose="020B0502020202020204" pitchFamily="34" charset="0"/>
              </a:rPr>
              <a:t>3</a:t>
            </a:r>
            <a:r>
              <a:rPr lang="fr-FR" sz="2400" b="1" dirty="0" smtClean="0">
                <a:latin typeface="Century Gothic" panose="020B0502020202020204" pitchFamily="34" charset="0"/>
              </a:rPr>
              <a:t>. Phase de fabrication| 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Statistiques de Production</a:t>
            </a:r>
            <a:endParaRPr lang="fr-F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graphicFrame>
        <p:nvGraphicFramePr>
          <p:cNvPr id="7" name="Graphique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87825540"/>
              </p:ext>
            </p:extLst>
          </p:nvPr>
        </p:nvGraphicFramePr>
        <p:xfrm>
          <a:off x="550906" y="1429442"/>
          <a:ext cx="11090189" cy="51625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84226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>
                <a:latin typeface="Century Gothic" panose="020B0502020202020204" pitchFamily="34" charset="0"/>
              </a:rPr>
              <a:t>3</a:t>
            </a:r>
            <a:r>
              <a:rPr lang="fr-FR" sz="2400" b="1" dirty="0" smtClean="0">
                <a:latin typeface="Century Gothic" panose="020B0502020202020204" pitchFamily="34" charset="0"/>
              </a:rPr>
              <a:t>. Phase de fabrication| 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Avancée de la production</a:t>
            </a:r>
            <a:endParaRPr lang="fr-F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06" y="1460730"/>
            <a:ext cx="3655175" cy="4873567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4626864" y="1460730"/>
            <a:ext cx="7014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 smtClean="0"/>
              <a:t>La structure tubulaire est sur le point d’être finie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 smtClean="0"/>
              <a:t>Ensuite aura lieu la soudure de l’ensemble des chapes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0387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>
                <a:latin typeface="Century Gothic" panose="020B0502020202020204" pitchFamily="34" charset="0"/>
              </a:rPr>
              <a:t>3</a:t>
            </a:r>
            <a:r>
              <a:rPr lang="fr-FR" sz="2400" b="1" dirty="0" smtClean="0">
                <a:latin typeface="Century Gothic" panose="020B0502020202020204" pitchFamily="34" charset="0"/>
              </a:rPr>
              <a:t>. Phase de fabrication| 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Avancée de la production</a:t>
            </a:r>
            <a:endParaRPr lang="fr-F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4626864" y="1460730"/>
            <a:ext cx="7014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 smtClean="0"/>
              <a:t>La structure tubulaire est sur le point d’être finie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 smtClean="0"/>
              <a:t>Ensuite aura lieu la soudure de l’ensemble des chapes</a:t>
            </a: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664465" y="1460730"/>
            <a:ext cx="323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b="1" dirty="0" smtClean="0">
                <a:solidFill>
                  <a:srgbClr val="FF0000"/>
                </a:solidFill>
              </a:rPr>
              <a:t>PHOTO BOISARD</a:t>
            </a:r>
            <a:endParaRPr lang="fr-FR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7413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 smtClean="0">
                <a:latin typeface="Century Gothic" panose="020B0502020202020204" pitchFamily="34" charset="0"/>
              </a:rPr>
              <a:t>Sommaire| 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RVP1 : </a:t>
            </a:r>
            <a:r>
              <a:rPr lang="fr-FR" sz="2400" b="1" dirty="0" err="1" smtClean="0">
                <a:solidFill>
                  <a:srgbClr val="FF0000"/>
                </a:solidFill>
                <a:latin typeface="Century Gothic" panose="020B0502020202020204" pitchFamily="34" charset="0"/>
              </a:rPr>
              <a:t>PAi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 254</a:t>
            </a:r>
            <a:endParaRPr lang="fr-F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50906" y="1241854"/>
            <a:ext cx="4077731" cy="37688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1. </a:t>
            </a:r>
            <a:r>
              <a:rPr lang="fr-FR" b="1" dirty="0" smtClean="0">
                <a:latin typeface="Century Gothic" panose="020B0502020202020204" pitchFamily="34" charset="0"/>
              </a:rPr>
              <a:t>Présentation du Formula </a:t>
            </a:r>
            <a:r>
              <a:rPr lang="fr-FR" b="1" dirty="0" err="1" smtClean="0">
                <a:latin typeface="Century Gothic" panose="020B0502020202020204" pitchFamily="34" charset="0"/>
              </a:rPr>
              <a:t>Student</a:t>
            </a:r>
            <a:endParaRPr lang="fr-FR" b="1" dirty="0">
              <a:latin typeface="Century Gothic" panose="020B050202020202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50906" y="1726858"/>
            <a:ext cx="4077731" cy="37688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1" dirty="0">
                <a:solidFill>
                  <a:srgbClr val="FF0000"/>
                </a:solidFill>
                <a:latin typeface="Century Gothic" panose="020B0502020202020204" pitchFamily="34" charset="0"/>
              </a:rPr>
              <a:t>2</a:t>
            </a:r>
            <a:r>
              <a:rPr lang="fr-FR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. </a:t>
            </a:r>
            <a:r>
              <a:rPr lang="fr-FR" b="1" dirty="0" smtClean="0">
                <a:latin typeface="Century Gothic" panose="020B0502020202020204" pitchFamily="34" charset="0"/>
              </a:rPr>
              <a:t>Bilan de la conception détaillée</a:t>
            </a:r>
            <a:endParaRPr lang="fr-FR" b="1" dirty="0">
              <a:latin typeface="Century Gothic" panose="020B0502020202020204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001926" y="2211862"/>
            <a:ext cx="3626711" cy="37688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2.1 </a:t>
            </a:r>
            <a:r>
              <a:rPr lang="fr-FR" b="1" dirty="0" smtClean="0">
                <a:latin typeface="Century Gothic" panose="020B0502020202020204" pitchFamily="34" charset="0"/>
              </a:rPr>
              <a:t>Calcul des cas de charges</a:t>
            </a:r>
            <a:endParaRPr lang="fr-FR" b="1" dirty="0">
              <a:latin typeface="Century Gothic" panose="020B05020202020202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001926" y="2696866"/>
            <a:ext cx="3626710" cy="37688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2.2 </a:t>
            </a:r>
            <a:r>
              <a:rPr lang="fr-FR" b="1" dirty="0">
                <a:latin typeface="Century Gothic" panose="020B0502020202020204" pitchFamily="34" charset="0"/>
              </a:rPr>
              <a:t>Roue équipée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001926" y="3181870"/>
            <a:ext cx="3626711" cy="37688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2.3 </a:t>
            </a:r>
            <a:r>
              <a:rPr lang="fr-FR" b="1" dirty="0">
                <a:latin typeface="Century Gothic" panose="020B0502020202020204" pitchFamily="34" charset="0"/>
              </a:rPr>
              <a:t>Suspension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01926" y="3666874"/>
            <a:ext cx="3626711" cy="37688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2.4 </a:t>
            </a:r>
            <a:r>
              <a:rPr lang="fr-FR" b="1" dirty="0">
                <a:latin typeface="Century Gothic" panose="020B0502020202020204" pitchFamily="34" charset="0"/>
              </a:rPr>
              <a:t>Barre anti roulis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550906" y="4636882"/>
            <a:ext cx="4077731" cy="37688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3. </a:t>
            </a:r>
            <a:r>
              <a:rPr lang="fr-FR" b="1" dirty="0" smtClean="0">
                <a:latin typeface="Century Gothic" panose="020B0502020202020204" pitchFamily="34" charset="0"/>
              </a:rPr>
              <a:t>Phase de Fabrication</a:t>
            </a:r>
            <a:endParaRPr lang="fr-FR" b="1" dirty="0">
              <a:latin typeface="Century Gothic" panose="020B050202020202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50906" y="5121886"/>
            <a:ext cx="4077731" cy="37688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1" dirty="0">
                <a:solidFill>
                  <a:srgbClr val="FF0000"/>
                </a:solidFill>
                <a:latin typeface="Century Gothic" panose="020B0502020202020204" pitchFamily="34" charset="0"/>
              </a:rPr>
              <a:t>4</a:t>
            </a:r>
            <a:r>
              <a:rPr lang="fr-FR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. </a:t>
            </a:r>
            <a:r>
              <a:rPr lang="fr-FR" b="1" dirty="0" smtClean="0">
                <a:latin typeface="Century Gothic" panose="020B0502020202020204" pitchFamily="34" charset="0"/>
              </a:rPr>
              <a:t>Bilan Gestion de projet</a:t>
            </a:r>
            <a:endParaRPr lang="fr-FR" b="1" dirty="0">
              <a:latin typeface="Century Gothic" panose="020B0502020202020204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50906" y="5606890"/>
            <a:ext cx="4077731" cy="37688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5. </a:t>
            </a:r>
            <a:r>
              <a:rPr lang="fr-FR" b="1" dirty="0" smtClean="0">
                <a:latin typeface="Century Gothic" panose="020B0502020202020204" pitchFamily="34" charset="0"/>
              </a:rPr>
              <a:t>Conclusion</a:t>
            </a:r>
            <a:endParaRPr lang="fr-FR" b="1" dirty="0">
              <a:latin typeface="Century Gothic" panose="020B0502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001926" y="4151878"/>
            <a:ext cx="3626710" cy="37688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2.5 </a:t>
            </a:r>
            <a:r>
              <a:rPr lang="fr-FR" b="1" dirty="0" smtClean="0">
                <a:latin typeface="Century Gothic" panose="020B0502020202020204" pitchFamily="34" charset="0"/>
              </a:rPr>
              <a:t>Système de freinage</a:t>
            </a:r>
            <a:endParaRPr lang="fr-FR" b="1" dirty="0">
              <a:latin typeface="Century Gothic" panose="020B0502020202020204" pitchFamily="34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807" y="1818103"/>
            <a:ext cx="5670837" cy="397722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69929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1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>
                <a:latin typeface="Century Gothic" panose="020B0502020202020204" pitchFamily="34" charset="0"/>
              </a:rPr>
              <a:t>3</a:t>
            </a:r>
            <a:r>
              <a:rPr lang="fr-FR" sz="2400" b="1" dirty="0" smtClean="0">
                <a:latin typeface="Century Gothic" panose="020B0502020202020204" pitchFamily="34" charset="0"/>
              </a:rPr>
              <a:t>. Phase de fabrication| 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Nouveauté</a:t>
            </a:r>
            <a:endParaRPr lang="fr-F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4626864" y="1460730"/>
            <a:ext cx="7014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 smtClean="0"/>
              <a:t>Réalisation de pièces par </a:t>
            </a:r>
            <a:r>
              <a:rPr lang="fr-FR" b="1" dirty="0" smtClean="0"/>
              <a:t>découpe jet d’eau abrasif</a:t>
            </a:r>
            <a:endParaRPr lang="fr-FR" b="1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06" y="1378434"/>
            <a:ext cx="3599844" cy="1885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639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393439" y="1727198"/>
            <a:ext cx="8247655" cy="418592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Mise en place </a:t>
            </a:r>
            <a:r>
              <a:rPr lang="fr-FR" b="1" dirty="0" smtClean="0"/>
              <a:t>d’outils statistiques </a:t>
            </a:r>
            <a:r>
              <a:rPr lang="fr-FR" dirty="0" smtClean="0"/>
              <a:t>pour avoir un aperçu quantitatif de l’avancée du projet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Tenue à jour du </a:t>
            </a:r>
            <a:r>
              <a:rPr lang="fr-FR" b="1" dirty="0" smtClean="0"/>
              <a:t>Gantt</a:t>
            </a:r>
            <a:r>
              <a:rPr lang="fr-FR" dirty="0" smtClean="0"/>
              <a:t> régulièrement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b="1" dirty="0" smtClean="0"/>
              <a:t>Réunion</a:t>
            </a:r>
            <a:r>
              <a:rPr lang="fr-FR" dirty="0" smtClean="0"/>
              <a:t> hebdomadaire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b="1" dirty="0" smtClean="0"/>
              <a:t>Management visuel</a:t>
            </a:r>
            <a:endParaRPr lang="fr-FR" b="1" dirty="0"/>
          </a:p>
        </p:txBody>
      </p:sp>
      <p:sp>
        <p:nvSpPr>
          <p:cNvPr id="4" name="Rectangle 3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 smtClean="0">
                <a:latin typeface="Century Gothic" panose="020B0502020202020204" pitchFamily="34" charset="0"/>
              </a:rPr>
              <a:t>4. Bilan Gestion de projet| 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Organisation &amp; Management</a:t>
            </a:r>
            <a:endParaRPr lang="fr-F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5" name="Espace réservé du contenu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06" y="1788159"/>
            <a:ext cx="1533843" cy="1533843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60" y="3787679"/>
            <a:ext cx="2018972" cy="2018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37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 smtClean="0">
                <a:latin typeface="Century Gothic" panose="020B0502020202020204" pitchFamily="34" charset="0"/>
              </a:rPr>
              <a:t>4. Bilan Gestion de projet| 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Planning de Gantt</a:t>
            </a:r>
            <a:endParaRPr lang="fr-F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4649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 smtClean="0">
                <a:latin typeface="Century Gothic" panose="020B0502020202020204" pitchFamily="34" charset="0"/>
              </a:rPr>
              <a:t>5. Conclusion| 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Bilan d’avancement sur le projet</a:t>
            </a:r>
            <a:endParaRPr lang="fr-F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1516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ce réservé du contenu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05" y="1595547"/>
            <a:ext cx="11170039" cy="4955720"/>
          </a:xfrm>
        </p:spPr>
      </p:pic>
      <p:sp>
        <p:nvSpPr>
          <p:cNvPr id="4" name="Rectangle 3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 smtClean="0">
                <a:latin typeface="Century Gothic" panose="020B0502020202020204" pitchFamily="34" charset="0"/>
              </a:rPr>
              <a:t>5. Conclusion| 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Bilan d’avancement sur le projet</a:t>
            </a:r>
            <a:endParaRPr lang="fr-F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480560" y="3158836"/>
            <a:ext cx="7024255" cy="698269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1687484" y="4447309"/>
            <a:ext cx="9817331" cy="681644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5827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 smtClean="0">
                <a:latin typeface="Century Gothic" panose="020B0502020202020204" pitchFamily="34" charset="0"/>
              </a:rPr>
              <a:t>Présentation du Formula </a:t>
            </a:r>
            <a:r>
              <a:rPr lang="fr-FR" sz="2400" b="1" dirty="0" err="1" smtClean="0">
                <a:latin typeface="Century Gothic" panose="020B0502020202020204" pitchFamily="34" charset="0"/>
              </a:rPr>
              <a:t>Student</a:t>
            </a:r>
            <a:r>
              <a:rPr lang="fr-FR" sz="2400" b="1" dirty="0" smtClean="0">
                <a:latin typeface="Century Gothic" panose="020B0502020202020204" pitchFamily="34" charset="0"/>
              </a:rPr>
              <a:t>| 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Contexte</a:t>
            </a:r>
            <a:endParaRPr lang="fr-F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ZoneTexte 4"/>
          <p:cNvSpPr txBox="1"/>
          <p:nvPr>
            <p:extLst/>
          </p:nvPr>
        </p:nvSpPr>
        <p:spPr>
          <a:xfrm>
            <a:off x="550906" y="1548359"/>
            <a:ext cx="7157108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b="1" dirty="0">
                <a:latin typeface="Raleway" panose="020B0503030101060003" pitchFamily="34" charset="0"/>
              </a:rPr>
              <a:t>Commanditaire : </a:t>
            </a:r>
            <a:r>
              <a:rPr lang="fr-FR" sz="2800" dirty="0">
                <a:latin typeface="Raleway" panose="020B0503030101060003" pitchFamily="34" charset="0"/>
              </a:rPr>
              <a:t>Ecurie Piston Sport Auto</a:t>
            </a:r>
          </a:p>
        </p:txBody>
      </p:sp>
      <p:sp>
        <p:nvSpPr>
          <p:cNvPr id="7" name="ZoneTexte 6"/>
          <p:cNvSpPr txBox="1"/>
          <p:nvPr>
            <p:extLst/>
          </p:nvPr>
        </p:nvSpPr>
        <p:spPr>
          <a:xfrm>
            <a:off x="550906" y="2422279"/>
            <a:ext cx="10042224" cy="46166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400" b="1" dirty="0">
                <a:latin typeface="Raleway" panose="020B0503030101060003" pitchFamily="34" charset="0"/>
              </a:rPr>
              <a:t>Objectif : </a:t>
            </a:r>
            <a:r>
              <a:rPr lang="fr-FR" sz="2400" dirty="0" smtClean="0">
                <a:latin typeface="Raleway" panose="020B0503030101060003" pitchFamily="34" charset="0"/>
              </a:rPr>
              <a:t>Participer </a:t>
            </a:r>
            <a:r>
              <a:rPr lang="fr-FR" sz="2400" dirty="0">
                <a:latin typeface="Raleway" panose="020B0503030101060003" pitchFamily="34" charset="0"/>
              </a:rPr>
              <a:t>à une compétition mondiale, le Formula </a:t>
            </a:r>
            <a:r>
              <a:rPr lang="fr-FR" sz="2400" dirty="0" err="1">
                <a:latin typeface="Raleway" panose="020B0503030101060003" pitchFamily="34" charset="0"/>
              </a:rPr>
              <a:t>Student</a:t>
            </a:r>
            <a:r>
              <a:rPr lang="fr-FR" sz="2400" dirty="0">
                <a:latin typeface="Raleway" panose="020B0503030101060003" pitchFamily="34" charset="0"/>
              </a:rPr>
              <a:t>.</a:t>
            </a:r>
          </a:p>
        </p:txBody>
      </p:sp>
      <p:pic>
        <p:nvPicPr>
          <p:cNvPr id="8" name="Imag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8332" y="3092892"/>
            <a:ext cx="3934798" cy="3372684"/>
          </a:xfrm>
          <a:prstGeom prst="rect">
            <a:avLst/>
          </a:prstGeom>
        </p:spPr>
      </p:pic>
      <p:pic>
        <p:nvPicPr>
          <p:cNvPr id="9" name="Image 14"/>
          <p:cNvPicPr>
            <a:picLocks noChangeAspect="1"/>
          </p:cNvPicPr>
          <p:nvPr/>
        </p:nvPicPr>
        <p:blipFill rotWithShape="1">
          <a:blip r:embed="rId3"/>
          <a:srcRect l="7678" t="23909" r="9034" b="370"/>
          <a:stretch/>
        </p:blipFill>
        <p:spPr>
          <a:xfrm>
            <a:off x="550906" y="3099435"/>
            <a:ext cx="5189231" cy="3143988"/>
          </a:xfrm>
          <a:prstGeom prst="rect">
            <a:avLst/>
          </a:prstGeom>
        </p:spPr>
      </p:pic>
      <p:pic>
        <p:nvPicPr>
          <p:cNvPr id="10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1176" y="1523308"/>
            <a:ext cx="2076796" cy="436974"/>
          </a:xfrm>
        </p:spPr>
      </p:pic>
    </p:spTree>
    <p:extLst>
      <p:ext uri="{BB962C8B-B14F-4D97-AF65-F5344CB8AC3E}">
        <p14:creationId xmlns:p14="http://schemas.microsoft.com/office/powerpoint/2010/main" val="1194847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 smtClean="0">
                <a:latin typeface="Century Gothic" panose="020B0502020202020204" pitchFamily="34" charset="0"/>
              </a:rPr>
              <a:t>Présentation du Formula </a:t>
            </a:r>
            <a:r>
              <a:rPr lang="fr-FR" sz="2400" b="1" dirty="0" err="1" smtClean="0">
                <a:latin typeface="Century Gothic" panose="020B0502020202020204" pitchFamily="34" charset="0"/>
              </a:rPr>
              <a:t>Student</a:t>
            </a:r>
            <a:r>
              <a:rPr lang="fr-FR" sz="2400" b="1" dirty="0" smtClean="0">
                <a:latin typeface="Century Gothic" panose="020B0502020202020204" pitchFamily="34" charset="0"/>
              </a:rPr>
              <a:t>| 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Quelques chiffres</a:t>
            </a:r>
            <a:endParaRPr lang="fr-F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Espace réservé du contenu 1">
            <a:extLst>
              <a:ext uri="{FF2B5EF4-FFF2-40B4-BE49-F238E27FC236}">
                <a16:creationId xmlns="" xmlns:a16="http://schemas.microsoft.com/office/drawing/2014/main" id="{1DED7451-3839-444A-A818-CE2863D12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906" y="1595870"/>
            <a:ext cx="11090189" cy="468855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fr-FR" dirty="0" smtClean="0">
                <a:latin typeface="Raleway" panose="020B0503030101060003" pitchFamily="34" charset="0"/>
              </a:rPr>
              <a:t>44 </a:t>
            </a:r>
            <a:r>
              <a:rPr lang="fr-FR" dirty="0">
                <a:latin typeface="Raleway" panose="020B0503030101060003" pitchFamily="34" charset="0"/>
              </a:rPr>
              <a:t>élève-ingénieurs de </a:t>
            </a:r>
            <a:r>
              <a:rPr lang="fr-FR" dirty="0" smtClean="0">
                <a:latin typeface="Raleway" panose="020B0503030101060003" pitchFamily="34" charset="0"/>
              </a:rPr>
              <a:t>1</a:t>
            </a:r>
            <a:r>
              <a:rPr lang="fr-FR" baseline="30000" dirty="0" smtClean="0">
                <a:latin typeface="Raleway" panose="020B0503030101060003" pitchFamily="34" charset="0"/>
              </a:rPr>
              <a:t>er</a:t>
            </a:r>
            <a:r>
              <a:rPr lang="fr-FR" dirty="0" smtClean="0">
                <a:latin typeface="Raleway" panose="020B0503030101060003" pitchFamily="34" charset="0"/>
              </a:rPr>
              <a:t> , 2</a:t>
            </a:r>
            <a:r>
              <a:rPr lang="fr-FR" baseline="30000" dirty="0" smtClean="0">
                <a:latin typeface="Raleway" panose="020B0503030101060003" pitchFamily="34" charset="0"/>
              </a:rPr>
              <a:t>e</a:t>
            </a:r>
            <a:r>
              <a:rPr lang="fr-FR" dirty="0" smtClean="0">
                <a:latin typeface="Raleway" panose="020B0503030101060003" pitchFamily="34" charset="0"/>
              </a:rPr>
              <a:t> et 3</a:t>
            </a:r>
            <a:r>
              <a:rPr lang="fr-FR" baseline="30000" dirty="0" smtClean="0">
                <a:latin typeface="Raleway" panose="020B0503030101060003" pitchFamily="34" charset="0"/>
              </a:rPr>
              <a:t>e</a:t>
            </a:r>
            <a:r>
              <a:rPr lang="fr-FR" dirty="0" smtClean="0">
                <a:latin typeface="Raleway" panose="020B0503030101060003" pitchFamily="34" charset="0"/>
              </a:rPr>
              <a:t> année</a:t>
            </a:r>
            <a:endParaRPr lang="fr-FR" dirty="0">
              <a:latin typeface="Raleway" panose="020B0503030101060003" pitchFamily="34" charset="0"/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fr-FR" dirty="0">
                <a:latin typeface="Raleway" panose="020B0503030101060003" pitchFamily="34" charset="0"/>
              </a:rPr>
              <a:t>1 projet sur 2 ans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fr-FR" dirty="0">
                <a:latin typeface="Raleway" panose="020B0503030101060003" pitchFamily="34" charset="0"/>
              </a:rPr>
              <a:t>Plus de 100 000€ de budget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fr-FR" dirty="0" smtClean="0">
                <a:latin typeface="Raleway" panose="020B0503030101060003" pitchFamily="34" charset="0"/>
              </a:rPr>
              <a:t>Des épreuves d’ingénierie divers</a:t>
            </a:r>
            <a:endParaRPr lang="fr-FR" dirty="0">
              <a:latin typeface="Raleway" panose="020B050303010106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7090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06627" y="392326"/>
            <a:ext cx="11090189" cy="741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 smtClean="0">
                <a:latin typeface="Century Gothic" panose="020B0502020202020204" pitchFamily="34" charset="0"/>
              </a:rPr>
              <a:t>Présentation du Formula </a:t>
            </a:r>
            <a:r>
              <a:rPr lang="fr-FR" sz="2400" b="1" dirty="0" err="1" smtClean="0">
                <a:latin typeface="Century Gothic" panose="020B0502020202020204" pitchFamily="34" charset="0"/>
              </a:rPr>
              <a:t>Student</a:t>
            </a:r>
            <a:r>
              <a:rPr lang="fr-FR" sz="2400" b="1" dirty="0" smtClean="0">
                <a:latin typeface="Century Gothic" panose="020B0502020202020204" pitchFamily="34" charset="0"/>
              </a:rPr>
              <a:t>| 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Quelques chiffres</a:t>
            </a:r>
            <a:endParaRPr lang="fr-F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ZoneTexte 4"/>
          <p:cNvSpPr txBox="1"/>
          <p:nvPr>
            <p:extLst/>
          </p:nvPr>
        </p:nvSpPr>
        <p:spPr>
          <a:xfrm>
            <a:off x="506627" y="1350122"/>
            <a:ext cx="4743771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3600" b="1" dirty="0">
                <a:latin typeface="+mj-lt"/>
                <a:ea typeface="Verdana"/>
                <a:cs typeface="Courier New"/>
              </a:rPr>
              <a:t>Epreuves statiques</a:t>
            </a:r>
            <a:endParaRPr lang="fr-FR" sz="3600" dirty="0">
              <a:latin typeface="+mj-lt"/>
              <a:ea typeface="Verdana"/>
              <a:cs typeface="Courier New"/>
            </a:endParaRPr>
          </a:p>
        </p:txBody>
      </p:sp>
      <p:sp>
        <p:nvSpPr>
          <p:cNvPr id="6" name="ZoneTexte 5"/>
          <p:cNvSpPr txBox="1"/>
          <p:nvPr>
            <p:extLst/>
          </p:nvPr>
        </p:nvSpPr>
        <p:spPr>
          <a:xfrm>
            <a:off x="506627" y="1996453"/>
            <a:ext cx="5486849" cy="215443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fr-FR" sz="2800" dirty="0" smtClean="0">
                <a:ea typeface="Verdana"/>
                <a:cs typeface="Courier New"/>
              </a:rPr>
              <a:t>Inspection </a:t>
            </a:r>
            <a:r>
              <a:rPr lang="fr-FR" sz="2800" dirty="0">
                <a:ea typeface="Verdana"/>
                <a:cs typeface="Courier New"/>
              </a:rPr>
              <a:t>technique</a:t>
            </a:r>
            <a:endParaRPr lang="fr-FR" dirty="0">
              <a:ea typeface="Verdana"/>
              <a:cs typeface="Courier New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fr-FR" sz="2800" dirty="0" err="1" smtClean="0">
                <a:ea typeface="Verdana"/>
                <a:cs typeface="Courier New"/>
              </a:rPr>
              <a:t>Cost</a:t>
            </a:r>
            <a:r>
              <a:rPr lang="fr-FR" sz="2800" dirty="0">
                <a:ea typeface="Verdana"/>
                <a:cs typeface="Courier New"/>
              </a:rPr>
              <a:t> </a:t>
            </a:r>
            <a:endParaRPr dirty="0">
              <a:ea typeface="Verdana"/>
              <a:cs typeface="Courier New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fr-FR" sz="2800" dirty="0" smtClean="0">
                <a:ea typeface="Verdana"/>
                <a:cs typeface="Courier New"/>
              </a:rPr>
              <a:t>Business Plan</a:t>
            </a:r>
            <a:endParaRPr lang="fr-FR" sz="2800" dirty="0">
              <a:ea typeface="Verdana"/>
              <a:cs typeface="Courier New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fr-FR" sz="2800" dirty="0" smtClean="0">
                <a:ea typeface="Verdana"/>
                <a:cs typeface="Courier New"/>
              </a:rPr>
              <a:t>Design</a:t>
            </a:r>
            <a:endParaRPr lang="fr-FR" sz="2800" dirty="0">
              <a:ea typeface="Verdana"/>
              <a:cs typeface="Courier New"/>
            </a:endParaRPr>
          </a:p>
          <a:p>
            <a:pPr marL="342900" indent="-342900" algn="ctr">
              <a:buFont typeface="Wingdings" panose="05000000000000000000" pitchFamily="2" charset="2"/>
              <a:buChar char="§"/>
            </a:pPr>
            <a:endParaRPr lang="fr-FR" sz="2200" dirty="0">
              <a:latin typeface="Corbel"/>
              <a:ea typeface="Verdana"/>
              <a:cs typeface="Courier New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="" xmlns:a16="http://schemas.microsoft.com/office/drawing/2014/main" id="{3F5CF9DB-AC52-499E-8AAE-0132A6D95F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627" y="2312624"/>
            <a:ext cx="6536052" cy="3676529"/>
          </a:xfrm>
          <a:prstGeom prst="rect">
            <a:avLst/>
          </a:prstGeom>
        </p:spPr>
      </p:pic>
      <p:pic>
        <p:nvPicPr>
          <p:cNvPr id="8" name="Image 7" descr="Une image contenant plancher, intérieur, terrain&#10;&#10;Description générée avec un niveau de confiance élevé">
            <a:extLst>
              <a:ext uri="{FF2B5EF4-FFF2-40B4-BE49-F238E27FC236}">
                <a16:creationId xmlns="" xmlns:a16="http://schemas.microsoft.com/office/drawing/2014/main" id="{A83814B8-78CB-4253-B371-318C21FF16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32" b="18196"/>
          <a:stretch/>
        </p:blipFill>
        <p:spPr>
          <a:xfrm>
            <a:off x="7564583" y="2310911"/>
            <a:ext cx="3538453" cy="3678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405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 smtClean="0">
                <a:latin typeface="Century Gothic" panose="020B0502020202020204" pitchFamily="34" charset="0"/>
              </a:rPr>
              <a:t>Présentation du Formula </a:t>
            </a:r>
            <a:r>
              <a:rPr lang="fr-FR" sz="2400" b="1" dirty="0" err="1" smtClean="0">
                <a:latin typeface="Century Gothic" panose="020B0502020202020204" pitchFamily="34" charset="0"/>
              </a:rPr>
              <a:t>Student</a:t>
            </a:r>
            <a:r>
              <a:rPr lang="fr-FR" sz="2400" b="1" dirty="0" smtClean="0">
                <a:latin typeface="Century Gothic" panose="020B0502020202020204" pitchFamily="34" charset="0"/>
              </a:rPr>
              <a:t>| 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Quelques chiffres</a:t>
            </a:r>
            <a:endParaRPr lang="fr-F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ZoneTexte 4"/>
          <p:cNvSpPr txBox="1"/>
          <p:nvPr>
            <p:extLst/>
          </p:nvPr>
        </p:nvSpPr>
        <p:spPr>
          <a:xfrm>
            <a:off x="543789" y="1306459"/>
            <a:ext cx="5552211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3600" b="1" dirty="0">
                <a:latin typeface="+mj-lt"/>
                <a:ea typeface="Verdana"/>
                <a:cs typeface="Courier New"/>
              </a:rPr>
              <a:t>Epreuves dynamiques</a:t>
            </a:r>
            <a:endParaRPr lang="fr-FR" sz="3600" dirty="0">
              <a:latin typeface="+mj-lt"/>
              <a:ea typeface="Verdana"/>
              <a:cs typeface="Courier New"/>
            </a:endParaRPr>
          </a:p>
        </p:txBody>
      </p:sp>
      <p:sp>
        <p:nvSpPr>
          <p:cNvPr id="6" name="ZoneTexte 5"/>
          <p:cNvSpPr txBox="1"/>
          <p:nvPr>
            <p:extLst/>
          </p:nvPr>
        </p:nvSpPr>
        <p:spPr>
          <a:xfrm>
            <a:off x="613024" y="2145460"/>
            <a:ext cx="2743200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fr-FR" sz="2800" dirty="0" smtClean="0">
                <a:ea typeface="Verdana"/>
                <a:cs typeface="Courier New"/>
              </a:rPr>
              <a:t>Accélération</a:t>
            </a:r>
            <a:endParaRPr lang="fr-FR" sz="2800" dirty="0">
              <a:ea typeface="Verdana"/>
              <a:cs typeface="Courier New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="" xmlns:a16="http://schemas.microsoft.com/office/drawing/2014/main" id="{492951E5-021A-46AF-A9A0-0A5B1442D2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77" r="6659"/>
          <a:stretch/>
        </p:blipFill>
        <p:spPr>
          <a:xfrm>
            <a:off x="3514726" y="2145460"/>
            <a:ext cx="8362950" cy="4223127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="" xmlns:a16="http://schemas.microsoft.com/office/drawing/2014/main" id="{202FB29E-442D-4C6B-B874-AAEB1C5808D5}"/>
              </a:ext>
            </a:extLst>
          </p:cNvPr>
          <p:cNvSpPr txBox="1"/>
          <p:nvPr>
            <p:extLst/>
          </p:nvPr>
        </p:nvSpPr>
        <p:spPr>
          <a:xfrm>
            <a:off x="613025" y="2678064"/>
            <a:ext cx="2743200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fr-FR" sz="2800" dirty="0" err="1" smtClean="0">
                <a:ea typeface="Verdana"/>
                <a:cs typeface="Courier New"/>
              </a:rPr>
              <a:t>Skid</a:t>
            </a:r>
            <a:r>
              <a:rPr lang="fr-FR" sz="2800" dirty="0" smtClean="0">
                <a:ea typeface="Verdana"/>
                <a:cs typeface="Courier New"/>
              </a:rPr>
              <a:t>-pad</a:t>
            </a:r>
            <a:endParaRPr lang="fr-FR" sz="2800" dirty="0">
              <a:ea typeface="Verdana"/>
              <a:cs typeface="Courier New"/>
            </a:endParaRPr>
          </a:p>
        </p:txBody>
      </p:sp>
      <p:pic>
        <p:nvPicPr>
          <p:cNvPr id="9" name="accel_dyna">
            <a:hlinkClick r:id="" action="ppaction://media"/>
            <a:extLst>
              <a:ext uri="{FF2B5EF4-FFF2-40B4-BE49-F238E27FC236}">
                <a16:creationId xmlns="" xmlns:a16="http://schemas.microsoft.com/office/drawing/2014/main" id="{12903E1D-A479-4243-A466-A684232A6F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05288" y="2283212"/>
            <a:ext cx="6789737" cy="3816350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="" xmlns:a16="http://schemas.microsoft.com/office/drawing/2014/main" id="{C38A02F5-55A8-4719-97BF-E1484580510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651" r="15353"/>
          <a:stretch/>
        </p:blipFill>
        <p:spPr>
          <a:xfrm>
            <a:off x="9220746" y="1278885"/>
            <a:ext cx="2715798" cy="5109636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="" xmlns:a16="http://schemas.microsoft.com/office/drawing/2014/main" id="{02E74244-8CE3-4522-BF06-44F0DCF7650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5113"/>
          <a:stretch/>
        </p:blipFill>
        <p:spPr>
          <a:xfrm>
            <a:off x="3540937" y="2428730"/>
            <a:ext cx="5679809" cy="3286270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="" xmlns:a16="http://schemas.microsoft.com/office/drawing/2014/main" id="{1529EF61-E5EB-42AD-819A-00A84683C8D3}"/>
              </a:ext>
            </a:extLst>
          </p:cNvPr>
          <p:cNvSpPr txBox="1"/>
          <p:nvPr>
            <p:extLst/>
          </p:nvPr>
        </p:nvSpPr>
        <p:spPr>
          <a:xfrm>
            <a:off x="613024" y="3210669"/>
            <a:ext cx="2743200" cy="181588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fr-FR" sz="2800" dirty="0" err="1" smtClean="0">
                <a:ea typeface="Verdana"/>
                <a:cs typeface="Courier New"/>
              </a:rPr>
              <a:t>Autocross</a:t>
            </a:r>
            <a:endParaRPr lang="fr-FR" sz="2800" dirty="0" smtClean="0">
              <a:ea typeface="Verdana"/>
              <a:cs typeface="Courier New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fr-FR" sz="2800" dirty="0">
                <a:ea typeface="Verdana"/>
                <a:cs typeface="Courier New"/>
              </a:rPr>
              <a:t>Endurance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fr-FR" sz="2800" dirty="0" err="1">
                <a:ea typeface="Verdana"/>
                <a:cs typeface="Courier New"/>
              </a:rPr>
              <a:t>Efficiency</a:t>
            </a:r>
            <a:endParaRPr lang="fr-FR" sz="2800" dirty="0">
              <a:ea typeface="Verdana"/>
              <a:cs typeface="Courier New"/>
            </a:endParaRPr>
          </a:p>
          <a:p>
            <a:endParaRPr lang="fr-FR" sz="2800" dirty="0">
              <a:latin typeface="Corbel"/>
              <a:ea typeface="Verdana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744291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4650234"/>
              </p:ext>
            </p:extLst>
          </p:nvPr>
        </p:nvGraphicFramePr>
        <p:xfrm>
          <a:off x="550906" y="1727748"/>
          <a:ext cx="11090189" cy="3402503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5443494">
                  <a:extLst>
                    <a:ext uri="{9D8B030D-6E8A-4147-A177-3AD203B41FA5}">
                      <a16:colId xmlns="" xmlns:a16="http://schemas.microsoft.com/office/drawing/2014/main" val="3011368671"/>
                    </a:ext>
                  </a:extLst>
                </a:gridCol>
                <a:gridCol w="5646695">
                  <a:extLst>
                    <a:ext uri="{9D8B030D-6E8A-4147-A177-3AD203B41FA5}">
                      <a16:colId xmlns="" xmlns:a16="http://schemas.microsoft.com/office/drawing/2014/main" val="3089947146"/>
                    </a:ext>
                  </a:extLst>
                </a:gridCol>
              </a:tblGrid>
              <a:tr h="592628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400" dirty="0">
                          <a:effectLst/>
                        </a:rPr>
                        <a:t>Épreuve</a:t>
                      </a:r>
                      <a:endParaRPr lang="fr-FR" sz="2400" b="1" dirty="0">
                        <a:effectLst/>
                        <a:latin typeface="+mn-lt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2400" dirty="0">
                          <a:effectLst/>
                        </a:rPr>
                        <a:t>Temps</a:t>
                      </a:r>
                      <a:endParaRPr lang="fr-FR" sz="2400" b="1" dirty="0">
                        <a:effectLst/>
                        <a:latin typeface="+mn-lt"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="" xmlns:a16="http://schemas.microsoft.com/office/drawing/2014/main" val="3129910858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dirty="0">
                          <a:effectLst/>
                        </a:rPr>
                        <a:t>Accélération sur 75m</a:t>
                      </a:r>
                      <a:endParaRPr lang="fr-FR" sz="1800" b="0" dirty="0">
                        <a:effectLst/>
                        <a:latin typeface="+mn-lt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dirty="0">
                          <a:effectLst/>
                        </a:rPr>
                        <a:t>4.3 s</a:t>
                      </a:r>
                      <a:endParaRPr lang="fr-FR" sz="1800" b="0" dirty="0">
                        <a:effectLst/>
                        <a:latin typeface="+mn-lt"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="" xmlns:a16="http://schemas.microsoft.com/office/drawing/2014/main" val="3444596474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dirty="0" err="1">
                          <a:effectLst/>
                        </a:rPr>
                        <a:t>Skid</a:t>
                      </a:r>
                      <a:r>
                        <a:rPr lang="fr-FR" sz="1800" dirty="0">
                          <a:effectLst/>
                        </a:rPr>
                        <a:t>-pad (cercle de 15m de diamètre)</a:t>
                      </a:r>
                      <a:endParaRPr lang="fr-FR" sz="1800" b="0" dirty="0">
                        <a:effectLst/>
                        <a:latin typeface="+mn-lt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dirty="0">
                          <a:effectLst/>
                        </a:rPr>
                        <a:t>5.3 s</a:t>
                      </a:r>
                      <a:endParaRPr lang="fr-FR" sz="1800" b="0" dirty="0">
                        <a:effectLst/>
                        <a:latin typeface="+mn-lt"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="" xmlns:a16="http://schemas.microsoft.com/office/drawing/2014/main" val="2312229371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dirty="0" err="1">
                          <a:effectLst/>
                        </a:rPr>
                        <a:t>Autocross</a:t>
                      </a:r>
                      <a:r>
                        <a:rPr lang="fr-FR" sz="1800" dirty="0">
                          <a:effectLst/>
                        </a:rPr>
                        <a:t> (un tour de circuit, environ 1 km)</a:t>
                      </a:r>
                      <a:endParaRPr lang="fr-FR" sz="1800" b="0" dirty="0">
                        <a:effectLst/>
                        <a:latin typeface="+mn-lt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dirty="0">
                          <a:effectLst/>
                        </a:rPr>
                        <a:t>63 s</a:t>
                      </a:r>
                      <a:endParaRPr lang="fr-FR" sz="1800" b="0" dirty="0">
                        <a:effectLst/>
                        <a:latin typeface="+mn-lt"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="" xmlns:a16="http://schemas.microsoft.com/office/drawing/2014/main" val="560171277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dirty="0">
                          <a:effectLst/>
                        </a:rPr>
                        <a:t>Endurance (26 tours de circuit)</a:t>
                      </a:r>
                      <a:endParaRPr lang="fr-FR" sz="1800" b="0" dirty="0">
                        <a:effectLst/>
                        <a:latin typeface="+mn-lt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dirty="0">
                          <a:effectLst/>
                        </a:rPr>
                        <a:t>1700 s</a:t>
                      </a:r>
                      <a:endParaRPr lang="fr-FR" sz="1800" b="0" dirty="0">
                        <a:effectLst/>
                        <a:latin typeface="+mn-lt"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="" xmlns:a16="http://schemas.microsoft.com/office/drawing/2014/main" val="29556260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err="1">
                          <a:effectLst/>
                        </a:rPr>
                        <a:t>Efficiency</a:t>
                      </a:r>
                      <a:r>
                        <a:rPr lang="fr-FR" sz="1800" dirty="0">
                          <a:effectLst/>
                        </a:rPr>
                        <a:t> (consommation pour l’endurance)</a:t>
                      </a:r>
                      <a:endParaRPr lang="fr-FR" sz="1800" b="0" dirty="0">
                        <a:effectLst/>
                        <a:latin typeface="+mn-lt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dirty="0">
                          <a:effectLst/>
                        </a:rPr>
                        <a:t>20L/100 km</a:t>
                      </a:r>
                      <a:endParaRPr lang="fr-FR" sz="1800" b="0" dirty="0">
                        <a:effectLst/>
                        <a:latin typeface="+mn-lt"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="" xmlns:a16="http://schemas.microsoft.com/office/drawing/2014/main" val="2180381251"/>
                  </a:ext>
                </a:extLst>
              </a:tr>
            </a:tbl>
          </a:graphicData>
        </a:graphic>
      </p:graphicFrame>
      <p:sp>
        <p:nvSpPr>
          <p:cNvPr id="6" name="ZoneTexte 5"/>
          <p:cNvSpPr txBox="1"/>
          <p:nvPr>
            <p:extLst/>
          </p:nvPr>
        </p:nvSpPr>
        <p:spPr>
          <a:xfrm>
            <a:off x="4572000" y="3200400"/>
            <a:ext cx="3048000" cy="45720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7</a:t>
            </a:fld>
            <a:endParaRPr lang="de-DE"/>
          </a:p>
        </p:txBody>
      </p:sp>
      <p:sp>
        <p:nvSpPr>
          <p:cNvPr id="7" name="Rectangle 6"/>
          <p:cNvSpPr/>
          <p:nvPr/>
        </p:nvSpPr>
        <p:spPr>
          <a:xfrm>
            <a:off x="550906" y="392326"/>
            <a:ext cx="11090189" cy="741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 smtClean="0">
                <a:latin typeface="Century Gothic" panose="020B0502020202020204" pitchFamily="34" charset="0"/>
              </a:rPr>
              <a:t>Présentation du Formula </a:t>
            </a:r>
            <a:r>
              <a:rPr lang="fr-FR" sz="2400" b="1" dirty="0" err="1" smtClean="0">
                <a:latin typeface="Century Gothic" panose="020B0502020202020204" pitchFamily="34" charset="0"/>
              </a:rPr>
              <a:t>Student</a:t>
            </a:r>
            <a:r>
              <a:rPr lang="fr-FR" sz="2400" b="1" dirty="0" smtClean="0">
                <a:latin typeface="Century Gothic" panose="020B0502020202020204" pitchFamily="34" charset="0"/>
              </a:rPr>
              <a:t>| 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Les Objectifs</a:t>
            </a:r>
            <a:endParaRPr lang="fr-F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1656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V model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57460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506627" y="392326"/>
            <a:ext cx="11090189" cy="7414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b="1" dirty="0" smtClean="0">
                <a:latin typeface="Century Gothic" panose="020B0502020202020204" pitchFamily="34" charset="0"/>
              </a:rPr>
              <a:t>Tableau de Bord | </a:t>
            </a:r>
            <a:r>
              <a:rPr lang="fr-FR" sz="24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Département Liaison au sol mécatronique</a:t>
            </a:r>
            <a:endParaRPr lang="fr-FR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0817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nalisé 1">
      <a:majorFont>
        <a:latin typeface="Raleway"/>
        <a:ea typeface=""/>
        <a:cs typeface=""/>
      </a:majorFont>
      <a:minorFont>
        <a:latin typeface="Ralew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653</Words>
  <Application>Microsoft Office PowerPoint</Application>
  <PresentationFormat>Grand écran</PresentationFormat>
  <Paragraphs>176</Paragraphs>
  <Slides>24</Slides>
  <Notes>6</Notes>
  <HiddenSlides>0</HiddenSlides>
  <MMClips>1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24</vt:i4>
      </vt:variant>
    </vt:vector>
  </HeadingPairs>
  <TitlesOfParts>
    <vt:vector size="33" baseType="lpstr">
      <vt:lpstr>Arial</vt:lpstr>
      <vt:lpstr>Calibri</vt:lpstr>
      <vt:lpstr>Century Gothic</vt:lpstr>
      <vt:lpstr>Corbel</vt:lpstr>
      <vt:lpstr>Courier New</vt:lpstr>
      <vt:lpstr>Raleway</vt:lpstr>
      <vt:lpstr>Verdana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nicolas gameiro</dc:creator>
  <cp:lastModifiedBy>nicolas gameiro</cp:lastModifiedBy>
  <cp:revision>23</cp:revision>
  <dcterms:created xsi:type="dcterms:W3CDTF">2019-01-23T00:27:11Z</dcterms:created>
  <dcterms:modified xsi:type="dcterms:W3CDTF">2019-01-28T18:11:46Z</dcterms:modified>
</cp:coreProperties>
</file>

<file path=docProps/thumbnail.jpeg>
</file>